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257" r:id="rId3"/>
    <p:sldId id="258" r:id="rId4"/>
    <p:sldId id="259" r:id="rId5"/>
    <p:sldId id="260" r:id="rId6"/>
    <p:sldId id="271" r:id="rId7"/>
    <p:sldId id="302" r:id="rId8"/>
    <p:sldId id="261" r:id="rId9"/>
    <p:sldId id="303" r:id="rId10"/>
    <p:sldId id="304" r:id="rId11"/>
    <p:sldId id="305" r:id="rId12"/>
    <p:sldId id="306" r:id="rId13"/>
    <p:sldId id="307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7" r:id="rId30"/>
    <p:sldId id="288" r:id="rId31"/>
    <p:sldId id="289" r:id="rId32"/>
    <p:sldId id="300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8" r:id="rId44"/>
    <p:sldId id="309" r:id="rId45"/>
    <p:sldId id="310" r:id="rId46"/>
    <p:sldId id="301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F7F5"/>
    <a:srgbClr val="E0F2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6" autoAdjust="0"/>
    <p:restoredTop sz="94660"/>
  </p:normalViewPr>
  <p:slideViewPr>
    <p:cSldViewPr snapToGrid="0">
      <p:cViewPr varScale="1">
        <p:scale>
          <a:sx n="64" d="100"/>
          <a:sy n="64" d="100"/>
        </p:scale>
        <p:origin x="56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10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91E4E1-B833-4FF2-B683-03CA7BC81731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CEBBD5-FCEF-4125-9845-B3C855A123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395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tarry sky with many small white dots&#10;&#10;Description automatically generated">
            <a:extLst>
              <a:ext uri="{FF2B5EF4-FFF2-40B4-BE49-F238E27FC236}">
                <a16:creationId xmlns:a16="http://schemas.microsoft.com/office/drawing/2014/main" id="{69F88645-27FD-02F8-2F83-17F30771EE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" r="24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84820B-554C-7311-B596-808C09CD51ED}"/>
              </a:ext>
            </a:extLst>
          </p:cNvPr>
          <p:cNvSpPr/>
          <p:nvPr userDrawn="1"/>
        </p:nvSpPr>
        <p:spPr>
          <a:xfrm>
            <a:off x="806114" y="843923"/>
            <a:ext cx="10659979" cy="5170153"/>
          </a:xfrm>
          <a:prstGeom prst="rect">
            <a:avLst/>
          </a:prstGeom>
          <a:solidFill>
            <a:srgbClr val="EDF7F5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42365E-9792-900B-47C7-05DA4A5FF9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99090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65C3FF-2454-098F-0767-61302F784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78765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 descr="A rectangular frame with yellow lights&#10;&#10;Description automatically generated">
            <a:extLst>
              <a:ext uri="{FF2B5EF4-FFF2-40B4-BE49-F238E27FC236}">
                <a16:creationId xmlns:a16="http://schemas.microsoft.com/office/drawing/2014/main" id="{900BC967-1F08-CF39-A724-53D8C0673D9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31" y="344209"/>
            <a:ext cx="11483137" cy="616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821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B2547-03DC-3462-1E33-532D7B67F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B7CF4A-EDC2-E694-5EDC-EB7251A2F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6F18E2-1F66-04DF-EF3D-3C3755E04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A821-B90E-4073-8A1D-41279B3E2EE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992260-B9B1-2F5F-4BEE-590C5D847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2CAB6-34C5-9947-CEF7-914CD2A15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F21F-C508-468F-9931-6B4118C75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0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1F3868D-80CD-D1A6-787F-36BF9876EA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046745"/>
            <a:ext cx="2628900" cy="5130217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372E30-BB52-34E7-53C1-95C6DBB5BD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46747"/>
            <a:ext cx="7734300" cy="513021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A9A26F-2DD1-AC58-7B49-BA7131284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A821-B90E-4073-8A1D-41279B3E2EE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C7A4C-FBE9-BF92-EAA8-E50B2A5595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F21E4-C346-65E0-BE0C-392835891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F21F-C508-468F-9931-6B4118C75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2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A0935-C237-89E8-5A65-62F3BEDE3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E34AB-9CBB-F2BD-1369-E9DFF0263E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1E677-9665-4D75-4BB9-09CC76C52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A821-B90E-4073-8A1D-41279B3E2EE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EA7404-8F08-9B8C-AC01-31F1D21B4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C09F9-39DF-74E3-2DFC-081E0092A9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F21F-C508-468F-9931-6B4118C75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410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057D9-6E88-8CEB-0141-DBB4180C1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734C30-6B8A-F417-7D06-15529FC63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4AE37-6853-6531-5C26-480D8F439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A821-B90E-4073-8A1D-41279B3E2EE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54C2F-B321-BBAC-1059-1C2F6BC93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9CB226-622A-DD7A-5AFD-737755887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F21F-C508-468F-9931-6B4118C75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114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8BB5C-2E84-920F-2DC3-2728F3F85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35238-540F-AD5F-A17B-E2A6E82521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D202FD-A702-BD92-256E-C1ACEFB2B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8A7C59-A9DE-B11C-32E0-AD4580DE5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A821-B90E-4073-8A1D-41279B3E2EE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4D70CB-DFB7-6A0A-A5C9-B342DEE9C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AC535E-E176-828D-51DA-5750963ADF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F21F-C508-468F-9931-6B4118C75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97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F96F8-0E73-915B-1914-91AF7622D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5155"/>
            <a:ext cx="10515600" cy="103567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1DF684-DEC9-51E4-99DB-90952D4F7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13995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9791EC-E21A-BC33-2002-21695B42E1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006725"/>
            <a:ext cx="5157787" cy="318293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CD48E6-250E-EBA7-3881-D129455A72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13995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AC707E-85B9-5AA5-2CF1-6B33D0D399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06725"/>
            <a:ext cx="5183188" cy="31829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5E0B45-AA42-BB68-7210-F87B0D06D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A821-B90E-4073-8A1D-41279B3E2EE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02C0EC-1A2E-F29F-8E36-0B87D0503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78A7A8-A96E-EBE3-B1C9-CC6A24486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F21F-C508-468F-9931-6B4118C75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14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349F5-4571-241F-E01D-F3A26AE4F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B59965-E58F-AF5A-ECF8-3347C38D7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A821-B90E-4073-8A1D-41279B3E2EE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A466F8-052B-F73C-0CD8-D3B25A9BB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B7686D-9B7E-C311-FC91-B777FDED0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F21F-C508-468F-9931-6B4118C75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73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F2F1BB-9157-49F2-CDE0-3574DD0B4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A821-B90E-4073-8A1D-41279B3E2EE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07A132-E2EC-9727-8FED-67261E800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6D805-A704-9731-2CDE-5BAE9B97B6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F21F-C508-468F-9931-6B4118C75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753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2C84A-102D-09DB-A7A1-AAD81B528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2CF46-4A66-C1A3-D944-08FC07130F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7A2035-9CE4-B40E-FF99-DB0BC76972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F73AA9-868F-1D6A-8453-C8737F6DB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A821-B90E-4073-8A1D-41279B3E2EE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1BC27-8625-32C9-D1F4-C7C9899D8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FA8924-FE77-B766-B7FE-3BE5021ED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F21F-C508-468F-9931-6B4118C75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5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7F155-986F-252B-13CB-F2B96ABDC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2745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A06E6B-0EDF-8275-55AB-7DEB7FC328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6B0089-E426-EE1F-15E3-ADA06C2B2D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370220"/>
            <a:ext cx="3932237" cy="349876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BF8A2-5135-199A-63DE-D28C1B118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A9A821-B90E-4073-8A1D-41279B3E2EE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DDCD97-05C0-0D93-CC2F-A0400CA16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6BD7A-D4F8-CCC1-668A-E87B6401A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5F21F-C508-468F-9931-6B4118C75A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02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CB0ADA-C5D1-185A-1A62-46F5D6F19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260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99ACC6-BAEE-8CEB-0530-BE2DE91329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454442"/>
            <a:ext cx="10515600" cy="3722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E268C-915E-2C22-A466-4D1301D0AE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A9A821-B90E-4073-8A1D-41279B3E2EEC}" type="datetimeFigureOut">
              <a:rPr lang="en-US" smtClean="0"/>
              <a:t>4/23/2024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B5F412-E639-2005-20D7-0A5588E312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691D0-376F-F04F-72B7-A176134655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2A5F21F-C508-468F-9931-6B4118C75A1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tarry sky with many small white dots&#10;&#10;Description automatically generated">
            <a:extLst>
              <a:ext uri="{FF2B5EF4-FFF2-40B4-BE49-F238E27FC236}">
                <a16:creationId xmlns:a16="http://schemas.microsoft.com/office/drawing/2014/main" id="{E6EC0897-B0F3-2CC4-490A-3797393388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101"/>
          <a:stretch/>
        </p:blipFill>
        <p:spPr>
          <a:xfrm>
            <a:off x="0" y="0"/>
            <a:ext cx="12192000" cy="8412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B8DB15E-A64A-B303-B245-61357B7F31B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073" y="32076"/>
            <a:ext cx="9833854" cy="751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9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tarry sky with many small white dots&#10;&#10;Description automatically generated">
            <a:extLst>
              <a:ext uri="{FF2B5EF4-FFF2-40B4-BE49-F238E27FC236}">
                <a16:creationId xmlns:a16="http://schemas.microsoft.com/office/drawing/2014/main" id="{291BFA26-115F-E34D-D27A-EFE96783D1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5" r="245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 descr="A sign with a flower on it&#10;&#10;Description automatically generated">
            <a:extLst>
              <a:ext uri="{FF2B5EF4-FFF2-40B4-BE49-F238E27FC236}">
                <a16:creationId xmlns:a16="http://schemas.microsoft.com/office/drawing/2014/main" id="{EC645E6D-58D9-4A4D-A420-3A4102867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31267"/>
            <a:ext cx="6467520" cy="59267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32445C-B5D5-D294-29E0-AFD9D7B36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379"/>
            <a:ext cx="12192000" cy="931267"/>
          </a:xfrm>
          <a:prstGeom prst="rect">
            <a:avLst/>
          </a:prstGeom>
        </p:spPr>
      </p:pic>
      <p:pic>
        <p:nvPicPr>
          <p:cNvPr id="15" name="Picture 14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B661A2EB-AE69-B882-FABE-9D6E4D8680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520866"/>
            <a:ext cx="5946107" cy="4015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713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0860-9716-4304-6E7E-3A71201B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766" y="962609"/>
            <a:ext cx="10522225" cy="108713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4"/>
                </a:solidFill>
              </a:rPr>
              <a:t>LIHTC Mapping Parameters</a:t>
            </a:r>
            <a:endParaRPr lang="en-US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C7ED5C-3343-7066-080F-760DCED23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5766" y="2049744"/>
            <a:ext cx="10048875" cy="485775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813834B-BBB0-CFD0-08FA-DDC5FDA025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266" y="2844662"/>
            <a:ext cx="11134725" cy="375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589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0860-9716-4304-6E7E-3A71201B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766" y="962609"/>
            <a:ext cx="10522225" cy="108713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4"/>
                </a:solidFill>
              </a:rPr>
              <a:t>LIHTC Mapping Parameters</a:t>
            </a:r>
            <a:endParaRPr lang="en-US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4F697B0-A18B-52A8-AF1E-22335BE0B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5766" y="1890718"/>
            <a:ext cx="9858375" cy="514350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F345FAA-DD3F-3C97-BDEA-1781B79A91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944" y="2564094"/>
            <a:ext cx="11398112" cy="422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99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0860-9716-4304-6E7E-3A71201B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766" y="962609"/>
            <a:ext cx="10522225" cy="108713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4"/>
                </a:solidFill>
              </a:rPr>
              <a:t>LIHTC Mapping Parameters</a:t>
            </a:r>
            <a:endParaRPr lang="en-US" b="1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4F697B0-A18B-52A8-AF1E-22335BE0B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6812" y="1961535"/>
            <a:ext cx="9858375" cy="51435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DF02CA-ED1B-CE07-0A47-F391EEAB4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24" y="2655192"/>
            <a:ext cx="11116367" cy="357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24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0860-9716-4304-6E7E-3A71201B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7" y="868786"/>
            <a:ext cx="6700779" cy="1069539"/>
          </a:xfrm>
        </p:spPr>
        <p:txBody>
          <a:bodyPr>
            <a:normAutofit/>
          </a:bodyPr>
          <a:lstStyle/>
          <a:p>
            <a:r>
              <a:rPr lang="en-US" sz="3800" b="1" dirty="0">
                <a:solidFill>
                  <a:schemeClr val="accent4"/>
                </a:solidFill>
              </a:rPr>
              <a:t>LIHTC Mapping Parameters</a:t>
            </a:r>
            <a:endParaRPr lang="en-US" sz="3800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954E003-8A19-EFD7-7CAD-7281BA5EE8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826" y="1840356"/>
            <a:ext cx="6566452" cy="455583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FB4D9E-57A3-0C58-4CDA-1CB5E979A0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622" y="2592586"/>
            <a:ext cx="6315206" cy="4076571"/>
          </a:xfrm>
          <a:prstGeom prst="rect">
            <a:avLst/>
          </a:prstGeom>
        </p:spPr>
      </p:pic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F088F1CD-604B-93B7-4121-46648FF65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3607" y="868786"/>
            <a:ext cx="5325566" cy="598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784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0860-9716-4304-6E7E-3A71201B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766" y="962609"/>
            <a:ext cx="10522225" cy="108713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4"/>
                </a:solidFill>
              </a:rPr>
              <a:t>LIHTC Mapping Parameters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239C1875-2F01-E0CA-768D-8D6DE97724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7532" y="2474843"/>
            <a:ext cx="11893768" cy="3737113"/>
          </a:xfrm>
        </p:spPr>
      </p:pic>
    </p:spTree>
    <p:extLst>
      <p:ext uri="{BB962C8B-B14F-4D97-AF65-F5344CB8AC3E}">
        <p14:creationId xmlns:p14="http://schemas.microsoft.com/office/powerpoint/2010/main" val="27129702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0860-9716-4304-6E7E-3A71201B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886" y="1181270"/>
            <a:ext cx="10522225" cy="108713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4"/>
                </a:solidFill>
              </a:rPr>
              <a:t>LIHTC Mapping Parameters</a:t>
            </a:r>
            <a:endParaRPr lang="en-US" b="1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97923265-DDB1-6D94-E031-D8FF414478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6099" y="3013043"/>
            <a:ext cx="10199797" cy="2663687"/>
          </a:xfr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5EEAC83-84B0-3BF1-21D4-C8B553E3E862}"/>
              </a:ext>
            </a:extLst>
          </p:cNvPr>
          <p:cNvCxnSpPr/>
          <p:nvPr/>
        </p:nvCxnSpPr>
        <p:spPr>
          <a:xfrm>
            <a:off x="1073426" y="2574235"/>
            <a:ext cx="100782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82417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0860-9716-4304-6E7E-3A71201B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288" y="1211088"/>
            <a:ext cx="10522225" cy="108713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4"/>
                </a:solidFill>
              </a:rPr>
              <a:t>LIHTC Mapping Parameters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23AB9C5-ECF8-6B55-53EF-3D94B53137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914" y="2713383"/>
            <a:ext cx="11970171" cy="3289852"/>
          </a:xfrm>
        </p:spPr>
      </p:pic>
    </p:spTree>
    <p:extLst>
      <p:ext uri="{BB962C8B-B14F-4D97-AF65-F5344CB8AC3E}">
        <p14:creationId xmlns:p14="http://schemas.microsoft.com/office/powerpoint/2010/main" val="19503488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0860-9716-4304-6E7E-3A71201B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288" y="1211088"/>
            <a:ext cx="10522225" cy="108713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4"/>
                </a:solidFill>
              </a:rPr>
              <a:t>LIHTC Mapping Parameters</a:t>
            </a:r>
            <a:endParaRPr lang="en-US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B975AE0-C117-B144-F846-2347E49798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35" y="3155673"/>
            <a:ext cx="11934927" cy="2295939"/>
          </a:xfr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492174F-B18F-DF4C-641B-E95ADA4E4EFE}"/>
              </a:ext>
            </a:extLst>
          </p:cNvPr>
          <p:cNvCxnSpPr/>
          <p:nvPr/>
        </p:nvCxnSpPr>
        <p:spPr>
          <a:xfrm>
            <a:off x="1285459" y="2653748"/>
            <a:ext cx="962107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89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0860-9716-4304-6E7E-3A71201B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288" y="1211088"/>
            <a:ext cx="10522225" cy="108713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4"/>
                </a:solidFill>
              </a:rPr>
              <a:t>LIHTC Mapping Parameters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41BB7B7-F14C-6F5D-B115-5F91547DA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139" y="3210339"/>
            <a:ext cx="11231218" cy="1600200"/>
          </a:xfr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75A38B-3B9D-2CD5-352E-CB8C5D700ACC}"/>
              </a:ext>
            </a:extLst>
          </p:cNvPr>
          <p:cNvCxnSpPr/>
          <p:nvPr/>
        </p:nvCxnSpPr>
        <p:spPr>
          <a:xfrm>
            <a:off x="987288" y="2703443"/>
            <a:ext cx="101743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8778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0860-9716-4304-6E7E-3A71201B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288" y="1211088"/>
            <a:ext cx="10522225" cy="108713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4"/>
                </a:solidFill>
              </a:rPr>
              <a:t>LIHTC Mapping Parameters</a:t>
            </a:r>
            <a:endParaRPr lang="en-US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75A38B-3B9D-2CD5-352E-CB8C5D700ACC}"/>
              </a:ext>
            </a:extLst>
          </p:cNvPr>
          <p:cNvCxnSpPr/>
          <p:nvPr/>
        </p:nvCxnSpPr>
        <p:spPr>
          <a:xfrm>
            <a:off x="987288" y="2703443"/>
            <a:ext cx="101743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0A16D88-A5B2-7ACF-110A-FB83EABC2F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33" y="3251699"/>
            <a:ext cx="11582758" cy="1777500"/>
          </a:xfrm>
        </p:spPr>
      </p:pic>
    </p:spTree>
    <p:extLst>
      <p:ext uri="{BB962C8B-B14F-4D97-AF65-F5344CB8AC3E}">
        <p14:creationId xmlns:p14="http://schemas.microsoft.com/office/powerpoint/2010/main" val="3337705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C6A44-29E8-A743-12FC-3DF283290A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54556"/>
            <a:ext cx="9144000" cy="992675"/>
          </a:xfrm>
        </p:spPr>
        <p:txBody>
          <a:bodyPr>
            <a:normAutofit fontScale="90000"/>
          </a:bodyPr>
          <a:lstStyle/>
          <a:p>
            <a:r>
              <a:rPr lang="en-US" sz="6000" b="1" dirty="0">
                <a:solidFill>
                  <a:schemeClr val="accent4"/>
                </a:solidFill>
              </a:rPr>
              <a:t>LIHTC Mapping Parameters</a:t>
            </a:r>
            <a:endParaRPr lang="en-US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F456C-48DC-992A-6317-F6F89B27C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026" y="3041374"/>
            <a:ext cx="9144000" cy="2043388"/>
          </a:xfrm>
        </p:spPr>
        <p:txBody>
          <a:bodyPr>
            <a:normAutofit/>
          </a:bodyPr>
          <a:lstStyle/>
          <a:p>
            <a:r>
              <a:rPr lang="en-US" sz="2400" b="1" i="1" dirty="0">
                <a:solidFill>
                  <a:srgbClr val="002060"/>
                </a:solidFill>
              </a:rPr>
              <a:t>David Hancock, Vice President of the Executive Division</a:t>
            </a:r>
          </a:p>
          <a:p>
            <a:endParaRPr lang="en-US" sz="1100" b="1" i="1" dirty="0">
              <a:solidFill>
                <a:srgbClr val="002060"/>
              </a:solidFill>
            </a:endParaRPr>
          </a:p>
          <a:p>
            <a:endParaRPr lang="en-US" sz="1100" b="1" i="1" dirty="0">
              <a:solidFill>
                <a:srgbClr val="002060"/>
              </a:solidFill>
            </a:endParaRPr>
          </a:p>
          <a:p>
            <a:r>
              <a:rPr lang="en-US" sz="2400" b="1" i="1" dirty="0">
                <a:solidFill>
                  <a:srgbClr val="002060"/>
                </a:solidFill>
              </a:rPr>
              <a:t>Brandon Morey, Vice President of Tax Credits</a:t>
            </a:r>
          </a:p>
          <a:p>
            <a:endParaRPr lang="en-US" sz="2400" b="1" i="1" dirty="0">
              <a:solidFill>
                <a:srgbClr val="00B0F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111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0860-9716-4304-6E7E-3A71201B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288" y="1211088"/>
            <a:ext cx="10522225" cy="108713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4"/>
                </a:solidFill>
              </a:rPr>
              <a:t>LIHTC Mapping Parameters</a:t>
            </a:r>
            <a:endParaRPr lang="en-US" b="1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E75A38B-3B9D-2CD5-352E-CB8C5D700ACC}"/>
              </a:ext>
            </a:extLst>
          </p:cNvPr>
          <p:cNvCxnSpPr/>
          <p:nvPr/>
        </p:nvCxnSpPr>
        <p:spPr>
          <a:xfrm>
            <a:off x="987288" y="2703443"/>
            <a:ext cx="1017435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0B9A99CB-5901-DBE3-1287-6D93775E73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610" y="3222216"/>
            <a:ext cx="11447709" cy="1168597"/>
          </a:xfrm>
        </p:spPr>
      </p:pic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4FEC2918-2CCC-C974-3DF3-2AF6A71F37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609" y="4771238"/>
            <a:ext cx="11526651" cy="11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5878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0860-9716-4304-6E7E-3A71201B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288" y="1211088"/>
            <a:ext cx="10522225" cy="108713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4"/>
                </a:solidFill>
              </a:rPr>
              <a:t>LIHTC Mapping Parameters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90393DDD-AF55-2987-94EE-3C90992B40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482" y="2445026"/>
            <a:ext cx="11463835" cy="3737998"/>
          </a:xfrm>
        </p:spPr>
      </p:pic>
    </p:spTree>
    <p:extLst>
      <p:ext uri="{BB962C8B-B14F-4D97-AF65-F5344CB8AC3E}">
        <p14:creationId xmlns:p14="http://schemas.microsoft.com/office/powerpoint/2010/main" val="239753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0860-9716-4304-6E7E-3A71201B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288" y="1211088"/>
            <a:ext cx="10522225" cy="108713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4"/>
                </a:solidFill>
              </a:rPr>
              <a:t>LIHTC Mapping Parameters</a:t>
            </a:r>
            <a:endParaRPr lang="en-US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A3D0211-619D-D5A8-8E99-99DEB999D9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049" y="2565781"/>
            <a:ext cx="11845902" cy="3081131"/>
          </a:xfrm>
        </p:spPr>
      </p:pic>
    </p:spTree>
    <p:extLst>
      <p:ext uri="{BB962C8B-B14F-4D97-AF65-F5344CB8AC3E}">
        <p14:creationId xmlns:p14="http://schemas.microsoft.com/office/powerpoint/2010/main" val="3326726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0860-9716-4304-6E7E-3A71201B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288" y="1211088"/>
            <a:ext cx="10522225" cy="108713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4"/>
                </a:solidFill>
              </a:rPr>
              <a:t>LIHTC Mapping Parameters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D4ACD37-0261-EF2F-8C1E-733BADD54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261" y="2583917"/>
            <a:ext cx="11507130" cy="2655490"/>
          </a:xfrm>
        </p:spPr>
      </p:pic>
    </p:spTree>
    <p:extLst>
      <p:ext uri="{BB962C8B-B14F-4D97-AF65-F5344CB8AC3E}">
        <p14:creationId xmlns:p14="http://schemas.microsoft.com/office/powerpoint/2010/main" val="4669343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0860-9716-4304-6E7E-3A71201B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288" y="1211088"/>
            <a:ext cx="10522225" cy="108713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4"/>
                </a:solidFill>
              </a:rPr>
              <a:t>LIHTC Mapping Parameters</a:t>
            </a:r>
            <a:endParaRPr lang="en-US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773BBA3-FF12-AE73-A1EC-E9370C3419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392" y="2743043"/>
            <a:ext cx="11877216" cy="2415366"/>
          </a:xfrm>
        </p:spPr>
      </p:pic>
    </p:spTree>
    <p:extLst>
      <p:ext uri="{BB962C8B-B14F-4D97-AF65-F5344CB8AC3E}">
        <p14:creationId xmlns:p14="http://schemas.microsoft.com/office/powerpoint/2010/main" val="4073546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0860-9716-4304-6E7E-3A71201B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288" y="1022245"/>
            <a:ext cx="10522225" cy="108713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4"/>
                </a:solidFill>
              </a:rPr>
              <a:t>LIHTC Mapping Parameters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FAFFF88-A1FD-F190-9E1B-EAB020FC8F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496" y="2547917"/>
            <a:ext cx="11725008" cy="687256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4AB26C-CE67-54E8-7D31-F731C0E445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22" y="3661486"/>
            <a:ext cx="11807982" cy="280618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75440D5-EC63-27DA-D722-DAA3C74C5012}"/>
              </a:ext>
            </a:extLst>
          </p:cNvPr>
          <p:cNvCxnSpPr/>
          <p:nvPr/>
        </p:nvCxnSpPr>
        <p:spPr>
          <a:xfrm>
            <a:off x="1244048" y="2121603"/>
            <a:ext cx="1000870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69563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0860-9716-4304-6E7E-3A71201B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288" y="1022245"/>
            <a:ext cx="10522225" cy="108713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4"/>
                </a:solidFill>
              </a:rPr>
              <a:t>LIHTC Mapping Parameters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FAFFF88-A1FD-F190-9E1B-EAB020FC8F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148" y="2632413"/>
            <a:ext cx="11725008" cy="687256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72A6815-71E7-3EAD-291F-42F6907D2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4808" y="3733371"/>
            <a:ext cx="9719028" cy="225049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7D57F71-86ED-21D5-4374-28F6B118BB48}"/>
              </a:ext>
            </a:extLst>
          </p:cNvPr>
          <p:cNvCxnSpPr/>
          <p:nvPr/>
        </p:nvCxnSpPr>
        <p:spPr>
          <a:xfrm>
            <a:off x="1084808" y="2218710"/>
            <a:ext cx="99376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1997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0860-9716-4304-6E7E-3A71201B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288" y="1022245"/>
            <a:ext cx="10522225" cy="108713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4"/>
                </a:solidFill>
              </a:rPr>
              <a:t>LIHTC Mapping Parameters</a:t>
            </a:r>
            <a:endParaRPr lang="en-US" b="1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FAFFF88-A1FD-F190-9E1B-EAB020FC8F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496" y="2636154"/>
            <a:ext cx="11725008" cy="687256"/>
          </a:xfr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019CAE-8497-51B2-586B-09B1F9A058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58" y="3654943"/>
            <a:ext cx="11649084" cy="277567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0CBFA26-B312-9843-5AD4-1C7F057BE63E}"/>
              </a:ext>
            </a:extLst>
          </p:cNvPr>
          <p:cNvCxnSpPr/>
          <p:nvPr/>
        </p:nvCxnSpPr>
        <p:spPr>
          <a:xfrm>
            <a:off x="1106556" y="2208771"/>
            <a:ext cx="99788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6811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0860-9716-4304-6E7E-3A71201B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288" y="1022245"/>
            <a:ext cx="10522225" cy="108713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4"/>
                </a:solidFill>
              </a:rPr>
              <a:t>LIHTC Mapping Parameters</a:t>
            </a:r>
            <a:endParaRPr lang="en-US" b="1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0CBFA26-B312-9843-5AD4-1C7F057BE63E}"/>
              </a:ext>
            </a:extLst>
          </p:cNvPr>
          <p:cNvCxnSpPr/>
          <p:nvPr/>
        </p:nvCxnSpPr>
        <p:spPr>
          <a:xfrm>
            <a:off x="1106556" y="2208771"/>
            <a:ext cx="997888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DFE3350-866A-F054-4B96-7035D6DA3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2799095"/>
            <a:ext cx="105918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70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0860-9716-4304-6E7E-3A71201B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288" y="1022245"/>
            <a:ext cx="10522225" cy="108713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4"/>
                </a:solidFill>
              </a:rPr>
              <a:t>LIHTC Mapping Parameters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6CA589-48F3-AD36-A73D-A5505CDEFD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287" y="2109380"/>
            <a:ext cx="11401425" cy="18002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977BB0-D466-E660-1D7F-728E21420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149" y="3909605"/>
            <a:ext cx="11315700" cy="254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73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0860-9716-4304-6E7E-3A71201B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530" y="1449189"/>
            <a:ext cx="4687957" cy="149183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4"/>
                </a:solidFill>
              </a:rPr>
              <a:t>LIHTC Mapping Parameters</a:t>
            </a:r>
            <a:endParaRPr lang="en-US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87F47D-D2FB-9386-F19C-4FF1BF46E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530" y="3429000"/>
            <a:ext cx="4767470" cy="149183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0" i="0" dirty="0">
                <a:solidFill>
                  <a:srgbClr val="002060"/>
                </a:solidFill>
                <a:effectLst/>
                <a:latin typeface="Aptos" panose="020B0004020202020204" pitchFamily="34" charset="0"/>
                <a:cs typeface="Calibri" panose="020F0502020204030204" pitchFamily="34" charset="0"/>
              </a:rPr>
              <a:t>Map Layers are considered by some as the holy grail of LIHTC location. 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1E23AC-8A9C-0845-3C66-5F548BBA1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399" y="863822"/>
            <a:ext cx="3665585" cy="599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7438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0860-9716-4304-6E7E-3A71201B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887" y="1171332"/>
            <a:ext cx="10522225" cy="108713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4"/>
                </a:solidFill>
              </a:rPr>
              <a:t>LIHTC Mapping Parameters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2F9E29-A85D-25EA-E83A-A4223A40D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94" y="2500520"/>
            <a:ext cx="11458257" cy="377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158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0860-9716-4304-6E7E-3A71201B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749" y="2195805"/>
            <a:ext cx="3399182" cy="246639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4"/>
                </a:solidFill>
              </a:rPr>
              <a:t>LIHTC Mapping Parameters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E9D31F2-C610-082C-644E-8B97A749E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4313" y="732234"/>
            <a:ext cx="7902681" cy="608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3503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0860-9716-4304-6E7E-3A71201B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887" y="855965"/>
            <a:ext cx="10522225" cy="108713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4"/>
                </a:solidFill>
              </a:rPr>
              <a:t>LIHTC Mapping Parameters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A8E676-212A-A022-7622-AA2622EBFF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81" y="1943100"/>
            <a:ext cx="5619750" cy="4914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AF2E6C9-31CF-72BB-CFD0-1DC6213BFE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3321" y="2428875"/>
            <a:ext cx="36957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3792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0860-9716-4304-6E7E-3A71201B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557" y="1499323"/>
            <a:ext cx="4451395" cy="184022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4"/>
                </a:solidFill>
              </a:rPr>
              <a:t>LIHTC Mapping Parameters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590887-C47E-0A51-BC90-9DDF948EC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079" y="3825736"/>
            <a:ext cx="6632529" cy="6965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1261D8A-501C-A484-523C-80A90989B0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4578" y="715227"/>
            <a:ext cx="3983596" cy="614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481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0860-9716-4304-6E7E-3A71201B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557" y="1499323"/>
            <a:ext cx="4451395" cy="184022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4"/>
                </a:solidFill>
              </a:rPr>
              <a:t>LIHTC Mapping Parameters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2E4D5D-5F3F-952F-C5EF-64FAEA761D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373" y="3647660"/>
            <a:ext cx="5632175" cy="6758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284704-AF8B-2275-7D70-63A9D336C2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731" y="663391"/>
            <a:ext cx="3935895" cy="6194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2409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0860-9716-4304-6E7E-3A71201B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557" y="1499323"/>
            <a:ext cx="4451395" cy="184022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4"/>
                </a:solidFill>
              </a:rPr>
              <a:t>LIHTC Mapping Parameters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D66CE6-CA5A-6D31-B772-D2672C9FC8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9373" y="3777698"/>
            <a:ext cx="5722293" cy="5657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3762FD0-7D87-D811-5B0B-BF312A63F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670" y="708788"/>
            <a:ext cx="3856381" cy="613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3429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0860-9716-4304-6E7E-3A71201B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557" y="1499323"/>
            <a:ext cx="4451395" cy="184022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4"/>
                </a:solidFill>
              </a:rPr>
              <a:t>LIHTC Mapping Parameters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50BEFF-6F6C-A3B3-8EC0-5DD3E2709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284" y="3212824"/>
            <a:ext cx="4066389" cy="16374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A401BB-881D-8213-86D3-41506CE0E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025" y="729513"/>
            <a:ext cx="3896088" cy="6128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34916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0860-9716-4304-6E7E-3A71201B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557" y="1499323"/>
            <a:ext cx="4451395" cy="184022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4"/>
                </a:solidFill>
              </a:rPr>
              <a:t>LIHTC Mapping Parameters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C2B97C-5BE5-A522-FFF3-02C223E12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793" y="3518453"/>
            <a:ext cx="5159513" cy="14511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117387-09AE-F010-F8E8-855AAC721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3191" y="685698"/>
            <a:ext cx="3886200" cy="615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4117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0860-9716-4304-6E7E-3A71201B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557" y="1499323"/>
            <a:ext cx="4451395" cy="184022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4"/>
                </a:solidFill>
              </a:rPr>
              <a:t>LIHTC Mapping Parameters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82E8D3-485D-AD6C-AC2A-D3E7E2949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272" y="3851206"/>
            <a:ext cx="5610204" cy="74067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4A64489-9824-8140-1B82-12D2A6361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2765" y="745434"/>
            <a:ext cx="3904883" cy="614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6918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0860-9716-4304-6E7E-3A71201B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557" y="1499323"/>
            <a:ext cx="4451395" cy="184022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4"/>
                </a:solidFill>
              </a:rPr>
              <a:t>LIHTC Mapping Parameters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23365D-679D-9BA1-6D24-1FBA79955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305" y="3854725"/>
            <a:ext cx="6334457" cy="7967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A2CF96-8E70-82E6-6A45-3A61CF155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583" y="754091"/>
            <a:ext cx="3710112" cy="609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96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0860-9716-4304-6E7E-3A71201B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38" y="1409870"/>
            <a:ext cx="4687957" cy="149183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4"/>
                </a:solidFill>
              </a:rPr>
              <a:t>LIHTC Mapping Parameters</a:t>
            </a:r>
            <a:endParaRPr lang="en-US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E87F47D-D2FB-9386-F19C-4FF1BF46E2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7982" y="3429000"/>
            <a:ext cx="4767470" cy="29126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800" b="0" i="0" dirty="0">
                <a:solidFill>
                  <a:srgbClr val="002060"/>
                </a:solidFill>
                <a:effectLst/>
                <a:latin typeface="Aptos" panose="020B0004020202020204" pitchFamily="34" charset="0"/>
                <a:cs typeface="Calibri" panose="020F0502020204030204" pitchFamily="34" charset="0"/>
              </a:rPr>
              <a:t>This workshop will present the underlying data used to determine the layers and allow participants to make suggestions to mapping parameters used in geographic datasets.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E1E23AC-8A9C-0845-3C66-5F548BBA16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399" y="863822"/>
            <a:ext cx="3665585" cy="599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3889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0860-9716-4304-6E7E-3A71201B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8557" y="1499323"/>
            <a:ext cx="4451395" cy="184022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4"/>
                </a:solidFill>
              </a:rPr>
              <a:t>LIHTC Mapping Parameters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47A5FE-499C-9C3E-D785-61C0BAF1E8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8483" y="3998429"/>
            <a:ext cx="5587178" cy="9413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DCEF24-C18E-62D8-A492-C75CD4A9C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1671" y="693529"/>
            <a:ext cx="3806686" cy="6163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6185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FE08C6-63AC-E1E2-E0F6-DA75911FA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6399" y="863822"/>
            <a:ext cx="3665585" cy="59941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AECE0C-DCEC-0B5D-8811-4DBEF7A0C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059" y="1336786"/>
            <a:ext cx="505777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781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0860-9716-4304-6E7E-3A71201B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887" y="972960"/>
            <a:ext cx="10522225" cy="108713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4"/>
                </a:solidFill>
              </a:rPr>
              <a:t>LIHTC Mapping Parameters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E711FF-5FF1-C716-63EB-2103181E7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2156791"/>
            <a:ext cx="12187196" cy="4701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077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0860-9716-4304-6E7E-3A71201B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887" y="972960"/>
            <a:ext cx="10522225" cy="108713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4"/>
                </a:solidFill>
              </a:rPr>
              <a:t>LIHTC Mapping Parameters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531D649-272C-EF5A-31FB-FBC6FE330A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44912"/>
            <a:ext cx="12192000" cy="187921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438A2B-086D-69A7-CB71-071880685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224130"/>
            <a:ext cx="12192000" cy="1554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04507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0860-9716-4304-6E7E-3A71201B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120" y="2155717"/>
            <a:ext cx="4552122" cy="1869631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4"/>
                </a:solidFill>
              </a:rPr>
              <a:t>LIHTC Mapping Parameters</a:t>
            </a:r>
            <a:endParaRPr 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C4FF016-FEDC-8310-29D9-85D548B80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008" y="797900"/>
            <a:ext cx="4387872" cy="584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75227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0860-9716-4304-6E7E-3A71201B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887" y="972960"/>
            <a:ext cx="10522225" cy="108713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4"/>
                </a:solidFill>
              </a:rPr>
              <a:t>LIHTC Mapping Parameters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70CA44-EC75-2035-291B-F396D3BB08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641" y="3249747"/>
            <a:ext cx="11749707" cy="215619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BA236F9-CA50-896D-518E-1B565E3B2E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199" y="2167972"/>
            <a:ext cx="10207913" cy="63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90493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0860-9716-4304-6E7E-3A71201B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887" y="1171332"/>
            <a:ext cx="10522225" cy="108713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4"/>
                </a:solidFill>
              </a:rPr>
              <a:t>LIHTC Mapping Parameters</a:t>
            </a:r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7BD15D-6A9A-0F90-A949-8C09FE27B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190" y="2258467"/>
            <a:ext cx="6255950" cy="428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99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0860-9716-4304-6E7E-3A71201B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766" y="962609"/>
            <a:ext cx="10522225" cy="108713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4"/>
                </a:solidFill>
              </a:rPr>
              <a:t>LIHTC Mapping Parameters</a:t>
            </a:r>
            <a:endParaRPr lang="en-US" b="1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FDA6019-CEE6-A247-372E-0617A79DE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7836" y="2226364"/>
            <a:ext cx="9458662" cy="4403035"/>
          </a:xfrm>
        </p:spPr>
      </p:pic>
    </p:spTree>
    <p:extLst>
      <p:ext uri="{BB962C8B-B14F-4D97-AF65-F5344CB8AC3E}">
        <p14:creationId xmlns:p14="http://schemas.microsoft.com/office/powerpoint/2010/main" val="2424020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0860-9716-4304-6E7E-3A71201B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766" y="962609"/>
            <a:ext cx="10522225" cy="108713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4"/>
                </a:solidFill>
              </a:rPr>
              <a:t>LIHTC Mapping Parameters</a:t>
            </a:r>
            <a:endParaRPr lang="en-US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6F17EA-538D-46E9-A7B9-046D7CE02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9" y="1849433"/>
            <a:ext cx="9965566" cy="4886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A802D2-E612-916D-8392-A0E280412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043" y="1849433"/>
            <a:ext cx="11210925" cy="55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726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0860-9716-4304-6E7E-3A71201B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766" y="962609"/>
            <a:ext cx="10522225" cy="108713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4"/>
                </a:solidFill>
              </a:rPr>
              <a:t>LIHTC Mapping Parameters</a:t>
            </a:r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2F6173-8701-6532-E833-4A52FC18AF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861" y="1773519"/>
            <a:ext cx="11210925" cy="552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FCC32B2-A404-E007-D778-887752B982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135" y="2411921"/>
            <a:ext cx="9628245" cy="426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213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0860-9716-4304-6E7E-3A71201B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766" y="962609"/>
            <a:ext cx="10522225" cy="108713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4"/>
                </a:solidFill>
              </a:rPr>
              <a:t>LIHTC Mapping Parameters</a:t>
            </a:r>
            <a:endParaRPr lang="en-US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C7ED5C-3343-7066-080F-760DCED23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5766" y="1890718"/>
            <a:ext cx="10048875" cy="485775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3AA8C4-FE93-CBC8-B4EE-793F51A70F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16" y="2504522"/>
            <a:ext cx="11170343" cy="4353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030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E0860-9716-4304-6E7E-3A71201BB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5766" y="962609"/>
            <a:ext cx="10522225" cy="1087135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accent4"/>
                </a:solidFill>
              </a:rPr>
              <a:t>LIHTC Mapping Parameters</a:t>
            </a:r>
            <a:endParaRPr lang="en-US" b="1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FC7ED5C-3343-7066-080F-760DCED23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5766" y="1920536"/>
            <a:ext cx="10048875" cy="485775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F8F5F9-C4FE-3FDA-ADE2-9ED4BCA9DE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42" y="2535519"/>
            <a:ext cx="11290116" cy="407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19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ference 2024">
      <a:dk1>
        <a:srgbClr val="010B29"/>
      </a:dk1>
      <a:lt1>
        <a:sysClr val="window" lastClr="FFFFFF"/>
      </a:lt1>
      <a:dk2>
        <a:srgbClr val="0E2841"/>
      </a:dk2>
      <a:lt2>
        <a:srgbClr val="E8E8E8"/>
      </a:lt2>
      <a:accent1>
        <a:srgbClr val="2771A8"/>
      </a:accent1>
      <a:accent2>
        <a:srgbClr val="E2710A"/>
      </a:accent2>
      <a:accent3>
        <a:srgbClr val="BC3333"/>
      </a:accent3>
      <a:accent4>
        <a:srgbClr val="78CCBB"/>
      </a:accent4>
      <a:accent5>
        <a:srgbClr val="F7BB25"/>
      </a:accent5>
      <a:accent6>
        <a:srgbClr val="4EA72E"/>
      </a:accent6>
      <a:hlink>
        <a:srgbClr val="467886"/>
      </a:hlink>
      <a:folHlink>
        <a:srgbClr val="96607D"/>
      </a:folHlink>
    </a:clrScheme>
    <a:fontScheme name="MHC Template 2024">
      <a:majorFont>
        <a:latin typeface="Futura P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689</TotalTime>
  <Words>189</Words>
  <Application>Microsoft Office PowerPoint</Application>
  <PresentationFormat>Widescreen</PresentationFormat>
  <Paragraphs>50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0" baseType="lpstr">
      <vt:lpstr>Aptos</vt:lpstr>
      <vt:lpstr>Arial</vt:lpstr>
      <vt:lpstr>Futura PT Bold</vt:lpstr>
      <vt:lpstr>Office Theme</vt:lpstr>
      <vt:lpstr>PowerPoint Presentation</vt:lpstr>
      <vt:lpstr>LIHTC Mapping Parameters</vt:lpstr>
      <vt:lpstr>LIHTC Mapping Parameters</vt:lpstr>
      <vt:lpstr>LIHTC Mapping Parameters</vt:lpstr>
      <vt:lpstr>LIHTC Mapping Parameters</vt:lpstr>
      <vt:lpstr>LIHTC Mapping Parameters</vt:lpstr>
      <vt:lpstr>LIHTC Mapping Parameters</vt:lpstr>
      <vt:lpstr>LIHTC Mapping Parameters</vt:lpstr>
      <vt:lpstr>LIHTC Mapping Parameters</vt:lpstr>
      <vt:lpstr>LIHTC Mapping Parameters</vt:lpstr>
      <vt:lpstr>LIHTC Mapping Parameters</vt:lpstr>
      <vt:lpstr>LIHTC Mapping Parameters</vt:lpstr>
      <vt:lpstr>LIHTC Mapping Parameters</vt:lpstr>
      <vt:lpstr>LIHTC Mapping Parameters</vt:lpstr>
      <vt:lpstr>LIHTC Mapping Parameters</vt:lpstr>
      <vt:lpstr>LIHTC Mapping Parameters</vt:lpstr>
      <vt:lpstr>LIHTC Mapping Parameters</vt:lpstr>
      <vt:lpstr>LIHTC Mapping Parameters</vt:lpstr>
      <vt:lpstr>LIHTC Mapping Parameters</vt:lpstr>
      <vt:lpstr>LIHTC Mapping Parameters</vt:lpstr>
      <vt:lpstr>LIHTC Mapping Parameters</vt:lpstr>
      <vt:lpstr>LIHTC Mapping Parameters</vt:lpstr>
      <vt:lpstr>LIHTC Mapping Parameters</vt:lpstr>
      <vt:lpstr>LIHTC Mapping Parameters</vt:lpstr>
      <vt:lpstr>LIHTC Mapping Parameters</vt:lpstr>
      <vt:lpstr>LIHTC Mapping Parameters</vt:lpstr>
      <vt:lpstr>LIHTC Mapping Parameters</vt:lpstr>
      <vt:lpstr>LIHTC Mapping Parameters</vt:lpstr>
      <vt:lpstr>LIHTC Mapping Parameters</vt:lpstr>
      <vt:lpstr>LIHTC Mapping Parameters</vt:lpstr>
      <vt:lpstr>LIHTC Mapping Parameters</vt:lpstr>
      <vt:lpstr>LIHTC Mapping Parameters</vt:lpstr>
      <vt:lpstr>LIHTC Mapping Parameters</vt:lpstr>
      <vt:lpstr>LIHTC Mapping Parameters</vt:lpstr>
      <vt:lpstr>LIHTC Mapping Parameters</vt:lpstr>
      <vt:lpstr>LIHTC Mapping Parameters</vt:lpstr>
      <vt:lpstr>LIHTC Mapping Parameters</vt:lpstr>
      <vt:lpstr>LIHTC Mapping Parameters</vt:lpstr>
      <vt:lpstr>LIHTC Mapping Parameters</vt:lpstr>
      <vt:lpstr>LIHTC Mapping Parameters</vt:lpstr>
      <vt:lpstr>PowerPoint Presentation</vt:lpstr>
      <vt:lpstr>LIHTC Mapping Parameters</vt:lpstr>
      <vt:lpstr>LIHTC Mapping Parameters</vt:lpstr>
      <vt:lpstr>LIHTC Mapping Parameters</vt:lpstr>
      <vt:lpstr>LIHTC Mapping Parameters</vt:lpstr>
      <vt:lpstr>LIHTC Mapping Parameters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Brittany Sistrunk</dc:creator>
  <cp:lastModifiedBy>David Hancock</cp:lastModifiedBy>
  <cp:revision>67</cp:revision>
  <dcterms:created xsi:type="dcterms:W3CDTF">2024-03-04T16:14:20Z</dcterms:created>
  <dcterms:modified xsi:type="dcterms:W3CDTF">2024-04-23T18:42:34Z</dcterms:modified>
</cp:coreProperties>
</file>